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1" r:id="rId4"/>
    <p:sldId id="302" r:id="rId5"/>
    <p:sldId id="303" r:id="rId6"/>
    <p:sldId id="379" r:id="rId7"/>
    <p:sldId id="335" r:id="rId8"/>
    <p:sldId id="357" r:id="rId9"/>
    <p:sldId id="296" r:id="rId10"/>
    <p:sldId id="297" r:id="rId11"/>
    <p:sldId id="380" r:id="rId12"/>
    <p:sldId id="358" r:id="rId13"/>
    <p:sldId id="359" r:id="rId14"/>
    <p:sldId id="381" r:id="rId15"/>
    <p:sldId id="360" r:id="rId16"/>
    <p:sldId id="361" r:id="rId17"/>
    <p:sldId id="362" r:id="rId18"/>
    <p:sldId id="363" r:id="rId19"/>
    <p:sldId id="382" r:id="rId20"/>
    <p:sldId id="364" r:id="rId21"/>
    <p:sldId id="365" r:id="rId22"/>
    <p:sldId id="366" r:id="rId23"/>
    <p:sldId id="368" r:id="rId24"/>
    <p:sldId id="369" r:id="rId25"/>
    <p:sldId id="370" r:id="rId26"/>
    <p:sldId id="372" r:id="rId27"/>
    <p:sldId id="371" r:id="rId28"/>
    <p:sldId id="373" r:id="rId29"/>
    <p:sldId id="374" r:id="rId30"/>
    <p:sldId id="377" r:id="rId31"/>
    <p:sldId id="384" r:id="rId32"/>
    <p:sldId id="385" r:id="rId33"/>
    <p:sldId id="386" r:id="rId34"/>
    <p:sldId id="387" r:id="rId35"/>
    <p:sldId id="388" r:id="rId36"/>
    <p:sldId id="389" r:id="rId3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6633"/>
    <a:srgbClr val="0080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5" autoAdjust="0"/>
    <p:restoredTop sz="99347" autoAdjust="0"/>
  </p:normalViewPr>
  <p:slideViewPr>
    <p:cSldViewPr>
      <p:cViewPr varScale="1">
        <p:scale>
          <a:sx n="79" d="100"/>
          <a:sy n="79" d="100"/>
        </p:scale>
        <p:origin x="-1272" y="-12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dirty="0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dirty="0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dirty="0"/>
          </a:p>
        </p:txBody>
      </p:sp>
      <p:sp>
        <p:nvSpPr>
          <p:cNvPr id="14342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dirty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4352CCE6-8FA9-4B2E-B107-42F4F69B2A9B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7EDF518-739D-46AB-854E-0EF5D1EE36C0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05AA09D-5CB5-47E7-BD8B-6CA78DDBE99A}" type="slidenum">
              <a:rPr lang="pt-BR" smtClean="0"/>
              <a:pPr/>
              <a:t>2</a:t>
            </a:fld>
            <a:endParaRPr lang="pt-BR" smtClean="0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38915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B16A687-B028-42D2-AA7C-3ADC1EB143D9}" type="slidenum">
              <a:rPr lang="pt-BR" smtClean="0"/>
              <a:pPr/>
              <a:t>21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B9702-7C01-4F3A-8048-AE92E4EF1D0B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2082-0D64-4BCB-8CF9-53D47D3B245C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7813" y="349250"/>
            <a:ext cx="2055812" cy="586581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49250"/>
            <a:ext cx="6018213" cy="5865813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CD9DC-2663-495E-9D9F-0E498B7C705B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9250"/>
            <a:ext cx="8226425" cy="143351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C580-3B3D-4059-9704-50AFE5E54820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5FC3A-4EAB-4C20-AEF1-980ADB58FCB4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80173-2F10-4852-B70E-B6D98FDB586A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4037012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F332A-6DDC-4435-90E5-8D3B7CF274C5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39847-8C70-409D-AC7C-5DA329B107CF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3D48D-61B4-4064-930B-FD63318DE817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E72D2-AB46-4F67-BBBB-9314718DB9F0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D3680-0ED4-4837-8C0F-8CE2D7BF99DD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A6ED-1529-4A51-8B38-302A17E7B03C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9250"/>
            <a:ext cx="8226425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6425" cy="423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dirty="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AF1D831-5B79-43B4-A9DD-CCC850873AF4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827F4C"/>
          </a:solidFill>
          <a:latin typeface="Tahoma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57200" y="260350"/>
            <a:ext cx="8229600" cy="176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5500" b="0" dirty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Pontão de Cultura do Jongo/Caxambu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28625" y="5929313"/>
            <a:ext cx="8229600" cy="158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9725" algn="ctr">
              <a:spcBef>
                <a:spcPts val="600"/>
              </a:spcBef>
              <a:buSzPct val="6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PROEXT 2013</a:t>
            </a: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5238" y="2109788"/>
            <a:ext cx="4179887" cy="354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716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7"/>
          <p:cNvSpPr txBox="1">
            <a:spLocks noChangeArrowheads="1"/>
          </p:cNvSpPr>
          <p:nvPr/>
        </p:nvSpPr>
        <p:spPr bwMode="auto">
          <a:xfrm>
            <a:off x="755650" y="6207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34925" y="115888"/>
            <a:ext cx="568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400" u="sng">
                <a:solidFill>
                  <a:srgbClr val="996633"/>
                </a:solidFill>
                <a:latin typeface="Arial" charset="0"/>
              </a:rPr>
              <a:t>SÁBADO, 18 de Maio___________  </a:t>
            </a:r>
          </a:p>
        </p:txBody>
      </p:sp>
      <p:pic>
        <p:nvPicPr>
          <p:cNvPr id="26627" name="Picture 2" descr="E:\APRESENTACAO NO IPHAN\5ª Encontro de Jovens Jongueiros do Sudeste\SABADO - 18 DE MAIO\Projeto de Rede dos Jovens 2.1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789363"/>
            <a:ext cx="3240087" cy="215423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428625" y="620713"/>
            <a:ext cx="364331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Rede dos Jovens </a:t>
            </a:r>
            <a:endParaRPr lang="pt-BR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9" name="Picture 3" descr="E:\APRESENTACAO NO IPHAN\5ª Encontro de Jovens Jongueiros do Sudeste\SABADO - 18 DE MAIO\Projeto de Rede dos Jovens 2.1 (1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404813"/>
            <a:ext cx="2995613" cy="19923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6630" name="Picture 4" descr="E:\APRESENTACAO NO IPHAN\5ª Encontro de Jovens Jongueiros do Sudeste\SABADO - 18 DE MAIO\Projeto de Rede dos Jovens 2.1 (4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052513"/>
            <a:ext cx="3422650" cy="22764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6631" name="Picture 2" descr="F:\FOTOS DOS EVENTOS E ATIVIDADES\5ª Encontro de Jovens Jongueiros do Sudeste\SABADO - 18 DE MAIO\Projeto de Rede dos Jovens 2.1 (2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4508500"/>
            <a:ext cx="1341438" cy="20161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6632" name="Picture 4" descr="F:\FOTOS DOS EVENTOS E ATIVIDADES\5ª Encontro de Jovens Jongueiros do Sudeste\SABADO - 18 DE MAIO\Projeto de Rede dos Jovens 2.1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0313" y="2624138"/>
            <a:ext cx="2346325" cy="15605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6633" name="Picture 5" descr="F:\FOTOS DOS EVENTOS E ATIVIDADES\5ª Encontro de Jovens Jongueiros do Sudeste\SABADO - 18 DE MAIO\Projeto de Rede dos Jovens 2.1 (8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5375" y="4365625"/>
            <a:ext cx="3416300" cy="22717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6634" name="Picture 8" descr="F:\FOTOS DOS EVENTOS E ATIVIDADES\5ª Encontro de Jovens Jongueiros do Sudeste\SABADO - 18 DE MAIO\Projeto de Rede dos Jovens 2.1 (2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5238" y="1052513"/>
            <a:ext cx="1916112" cy="28813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F:\FOTOS DOS EVENTOS E ATIVIDADES\5ª Encontro de Jovens Jongueiros do Sudeste\SABADO - 18 DE MAIO\Projeto de Rede dos Jovens 2.1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819275" cy="27352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0" name="Picture 7" descr="F:\FOTOS DOS EVENTOS E ATIVIDADES\5ª Encontro de Jovens Jongueiros do Sudeste\SABADO - 18 DE MAIO\Projeto de Rede dos Jovens 2.1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8700" y="188913"/>
            <a:ext cx="2814638" cy="18716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1" name="Picture 2" descr="F:\FOTOS DOS EVENTOS E ATIVIDADES\5ª Encontro de Jovens Jongueiros do Sudeste\SABADO - 18 DE MAIO\Projeto de Rede dos Jovens 2.1 (1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450" y="3213100"/>
            <a:ext cx="2490788" cy="165576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2" name="Picture 4" descr="F:\FOTOS DOS EVENTOS E ATIVIDADES\5ª Encontro de Jovens Jongueiros do Sudeste\SABADO - 18 DE MAIO\Projeto de Rede dos Jovens 2.1 (2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5638" y="3109913"/>
            <a:ext cx="2176462" cy="327183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3" name="Picture 5" descr="F:\FOTOS DOS EVENTOS E ATIVIDADES\5ª Encontro de Jovens Jongueiros do Sudeste\SABADO - 18 DE MAIO\Projeto de Rede dos Jovens 2.1 (2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238" y="2443163"/>
            <a:ext cx="2674937" cy="177800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4" name="Picture 6" descr="F:\FOTOS DOS EVENTOS E ATIVIDADES\5ª Encontro de Jovens Jongueiros do Sudeste\SABADO - 18 DE MAIO\Projeto de Rede dos Jovens 2.1 (39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1188" y="4508500"/>
            <a:ext cx="3271837" cy="217646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5" name="Picture 7" descr="F:\FOTOS DOS EVENTOS E ATIVIDADES\5ª Encontro de Jovens Jongueiros do Sudeste\SABADO - 18 DE MAIO\Projeto de Rede dos Jovens 2.1 (5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82850" y="549275"/>
            <a:ext cx="3248025" cy="215900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56" name="Picture 8" descr="F:\FOTOS DOS EVENTOS E ATIVIDADES\5ª Encontro de Jovens Jongueiros do Sudeste\SABADO - 18 DE MAIO\Projeto de Rede dos Jovens 2.1 (16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300" y="5157788"/>
            <a:ext cx="2381250" cy="158273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7"/>
          <p:cNvSpPr txBox="1">
            <a:spLocks noChangeArrowheads="1"/>
          </p:cNvSpPr>
          <p:nvPr/>
        </p:nvSpPr>
        <p:spPr bwMode="auto">
          <a:xfrm>
            <a:off x="755650" y="6207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2484438" y="2516188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Roda de Jongo no Quilombo São José dos Campos, Valença/RJ</a:t>
            </a:r>
            <a:endParaRPr lang="pt-BR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8675" name="Picture 3" descr="E:\APRESENTACAO NO IPHAN\5ª Encontro de Jovens Jongueiros do Sudeste\SABADO - 18 DE MAIO\Festa da Cultura Negra do Quilombo Sao Jose (7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4292600"/>
            <a:ext cx="2706688" cy="18002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76" name="Picture 5" descr="E:\APRESENTACAO NO IPHAN\5ª Encontro de Jovens Jongueiros do Sudeste\SABADO - 18 DE MAIO\Festa da Cultura Negra do Quilombo Sao Jose (6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3284538"/>
            <a:ext cx="2165350" cy="14398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77" name="Picture 6" descr="E:\APRESENTACAO NO IPHAN\5ª Encontro de Jovens Jongueiros do Sudeste\SABADO - 18 DE MAIO\Festa da Cultura Negra do Quilombo Sao Jose (10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692150"/>
            <a:ext cx="2381250" cy="15843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78" name="Picture 2" descr="F:\FOTOS DOS EVENTOS E ATIVIDADES\5ª Encontro de Jovens Jongueiros do Sudeste\SABADO - 18 DE MAIO\Festa da Cultura Negra do Quilombo Sao Jose (1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2708275"/>
            <a:ext cx="2598738" cy="172878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79" name="Picture 3" descr="F:\FOTOS DOS EVENTOS E ATIVIDADES\5ª Encontro de Jovens Jongueiros do Sudeste\SABADO - 18 DE MAIO\Festa da Cultura Negra do Quilombo Sao Jose (4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5013325"/>
            <a:ext cx="2490788" cy="165576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80" name="Picture 4" descr="F:\FOTOS DOS EVENTOS E ATIVIDADES\5ª Encontro de Jovens Jongueiros do Sudeste\SABADO - 18 DE MAIO\Festa da Cultura Negra do Quilombo Sao Jose (68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144463"/>
            <a:ext cx="1706562" cy="25638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81" name="Picture 5" descr="F:\FOTOS DOS EVENTOS E ATIVIDADES\5ª Encontro de Jovens Jongueiros do Sudeste\SABADO - 18 DE MAIO\Festa da Cultura Negra do Quilombo Sao Jose (77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0425" y="4652963"/>
            <a:ext cx="2982913" cy="19843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82" name="Picture 7" descr="F:\FOTOS DOS EVENTOS E ATIVIDADES\5ª Encontro de Jovens Jongueiros do Sudeste\SABADO - 18 DE MAIO\Festa da Cultura Negra do Quilombo Sao Jose (85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8538" y="333375"/>
            <a:ext cx="2381250" cy="158273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8683" name="Picture 8" descr="F:\FOTOS DOS EVENTOS E ATIVIDADES\5ª Encontro de Jovens Jongueiros do Sudeste\SABADO - 18 DE MAIO\Festa da Cultura Negra do Quilombo Sao Jose (57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1725" y="115888"/>
            <a:ext cx="1527175" cy="22955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549275"/>
            <a:ext cx="8351838" cy="1433513"/>
          </a:xfrm>
        </p:spPr>
        <p:txBody>
          <a:bodyPr/>
          <a:lstStyle/>
          <a:p>
            <a:pPr>
              <a:defRPr/>
            </a:pPr>
            <a:r>
              <a:rPr lang="pt-B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Apresentação do cronograma de atividades da PROEXT/ 2013</a:t>
            </a:r>
            <a:endParaRPr lang="pt-BR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4" descr="E:\APRESENTACAO NO IPHAN\5ª Encontro de Jovens Jongueiros do Sudeste\DOMINGO - 19 DE MAIO\Cronograma de atividades - PROEXT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268663"/>
            <a:ext cx="4248150" cy="28241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9699" name="CaixaDeTexto 7"/>
          <p:cNvSpPr txBox="1">
            <a:spLocks noChangeArrowheads="1"/>
          </p:cNvSpPr>
          <p:nvPr/>
        </p:nvSpPr>
        <p:spPr bwMode="auto">
          <a:xfrm>
            <a:off x="107950" y="158750"/>
            <a:ext cx="5040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u="sng">
                <a:solidFill>
                  <a:srgbClr val="996633"/>
                </a:solidFill>
              </a:rPr>
              <a:t>Domingo, 19 de Maio________ </a:t>
            </a:r>
          </a:p>
        </p:txBody>
      </p:sp>
      <p:pic>
        <p:nvPicPr>
          <p:cNvPr id="29700" name="Picture 2" descr="F:\FOTOS DOS EVENTOS E ATIVIDADES\5ª Encontro de Jovens Jongueiros do Sudeste\DOMINGO - 19 DE MAIO\Cronograma de atividades - PROEX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1844675"/>
            <a:ext cx="4330700" cy="28797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:\APRESENTACAO NO IPHAN\5ª Encontro de Jovens Jongueiros do Sudeste\DOMINGO - 19 DE MAIO\Debate a cerca dos Grupos Parafolclórico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981075"/>
            <a:ext cx="4092575" cy="26638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0722" name="Picture 3" descr="E:\APRESENTACAO NO IPHAN\5ª Encontro de Jovens Jongueiros do Sudeste\DOMINGO - 19 DE MAIO\Debate a cerca dos Grupos Parafolclórico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005263"/>
            <a:ext cx="3681413" cy="24479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2700338" y="-315913"/>
            <a:ext cx="3500437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Debate sobre grupos Parafolclóricos</a:t>
            </a:r>
            <a:endParaRPr lang="pt-BR" sz="2000" kern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24" name="Picture 2" descr="F:\FOTOS DOS EVENTOS E ATIVIDADES\5ª Encontro de Jovens Jongueiros do Sudeste\DOMINGO - 19 DE MAIO\Debate a cerca dos Grupos Parafolclóricos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89363"/>
            <a:ext cx="4330700" cy="28797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0725" name="Picture 3" descr="F:\FOTOS DOS EVENTOS E ATIVIDADES\5ª Encontro de Jovens Jongueiros do Sudeste\DOMINGO - 19 DE MAIO\Debate a cerca dos Grupos Parafolclórico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981075"/>
            <a:ext cx="3681413" cy="24479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143000"/>
            <a:ext cx="8226425" cy="1433513"/>
          </a:xfrm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1º SEMINÁRIO AUDIOVISUAL E IDENTIDADE NEGRA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00125" y="3571875"/>
            <a:ext cx="73580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Santo Antônio de Pádua – RJ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16, 17 e 18 de Agosto de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987675" y="692150"/>
            <a:ext cx="36433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Plenária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E:\APRESENTACAO NO IPHAN\SEXTA R.A\20130817_124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05263"/>
            <a:ext cx="3455987" cy="259238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-252413" y="115888"/>
            <a:ext cx="56880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400" u="sng">
                <a:solidFill>
                  <a:srgbClr val="996633"/>
                </a:solidFill>
                <a:latin typeface="Arial" charset="0"/>
              </a:rPr>
              <a:t>SÁBADO, 17 de Agosto________  </a:t>
            </a:r>
          </a:p>
        </p:txBody>
      </p:sp>
      <p:pic>
        <p:nvPicPr>
          <p:cNvPr id="32772" name="Picture 2" descr="C:\Users\Arlindo\Desktop\rel\20130817_1241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05263"/>
            <a:ext cx="3359150" cy="25193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2773" name="Picture 3" descr="C:\Users\Arlindo\Desktop\rel\20130817_1241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196975"/>
            <a:ext cx="3457575" cy="259238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2774" name="Picture 4" descr="C:\Users\Arlindo\Desktop\rel\20130817_1241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196975"/>
            <a:ext cx="3359150" cy="251936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E:\APRESENTACAO NO IPHAN\SEXTA R.A\20130817_1606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3624263"/>
            <a:ext cx="4060825" cy="30448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588" y="188913"/>
            <a:ext cx="48577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Seminário de audiovisual</a:t>
            </a:r>
            <a:endParaRPr lang="pt-BR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663" y="3357563"/>
            <a:ext cx="4438650" cy="29511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3796" name="Picture 2" descr="C:\Users\Arlindo\Desktop\rel\20130817_1644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836613"/>
            <a:ext cx="3330575" cy="24987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3797" name="Picture 3" descr="C:\Users\Arlindo\Desktop\rel\20130817_1606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260350"/>
            <a:ext cx="3671887" cy="27543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E:\APRESENTACAO NO IPHAN\SEXTA R.A\20130817_211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3068638"/>
            <a:ext cx="2952750" cy="22145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4818" name="Picture 4" descr="E:\APRESENTACAO NO IPHAN\SEXTA R.A\20130817_2148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4562475"/>
            <a:ext cx="2808287" cy="21066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708400" y="80963"/>
            <a:ext cx="52165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/>
            <a:r>
              <a:rPr lang="pt-BR" sz="2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Calibri" pitchFamily="34" charset="0"/>
                <a:cs typeface="Arial" charset="0"/>
              </a:rPr>
              <a:t>Lançamento do documentário</a:t>
            </a:r>
          </a:p>
          <a:p>
            <a:pPr algn="ctr" defTabSz="914400"/>
            <a:r>
              <a:rPr lang="pt-BR" sz="2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Calibri" pitchFamily="34" charset="0"/>
                <a:cs typeface="Arial" charset="0"/>
              </a:rPr>
              <a:t> “10º ENCONTRO DE JONGUEIROS” e Inauguração do auditório</a:t>
            </a:r>
          </a:p>
          <a:p>
            <a:pPr algn="ctr" defTabSz="914400"/>
            <a:r>
              <a:rPr lang="pt-BR" sz="2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Calibri" pitchFamily="34" charset="0"/>
                <a:cs typeface="Arial" charset="0"/>
              </a:rPr>
              <a:t> “Professor Hélio Machado de Castro” na UFF/Santo Antônio de Pádua</a:t>
            </a:r>
          </a:p>
          <a:p>
            <a:pPr defTabSz="914400" eaLnBrk="0" hangingPunct="0"/>
            <a:endParaRPr lang="pt-BR" b="0">
              <a:solidFill>
                <a:schemeClr val="tx1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34820" name="Picture 2" descr="C:\Users\Arlindo\Desktop\rel\20130817_211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60350"/>
            <a:ext cx="3360737" cy="25209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4821" name="Picture 5" descr="C:\Users\Arlindo\Desktop\rel\20130817_2215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1773238"/>
            <a:ext cx="3313112" cy="248443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4822" name="Picture 6" descr="C:\Users\Arlindo\Desktop\rel\20130817_2153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429000"/>
            <a:ext cx="1971675" cy="30956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C:\Users\Arlindo\Desktop\rel\20130817_211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644900"/>
            <a:ext cx="3937000" cy="29527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5842" name="Picture 4" descr="C:\Users\Arlindo\Desktop\rel\20130817_2146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58788"/>
            <a:ext cx="3960812" cy="29702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5843" name="Picture 2" descr="C:\Users\Arlindo\Desktop\rel\20130817_211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662363"/>
            <a:ext cx="3959225" cy="29702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5844" name="Picture 3" descr="C:\Users\Arlindo\Desktop\rel\20130817_2108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76250"/>
            <a:ext cx="3889375" cy="291623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57188" y="260350"/>
            <a:ext cx="8572500" cy="6769100"/>
          </a:xfrm>
        </p:spPr>
        <p:txBody>
          <a:bodyPr lIns="0" tIns="0" rIns="0" bIns="0" anchor="ctr"/>
          <a:lstStyle/>
          <a:p>
            <a:pPr marL="0" indent="0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800" b="1" smtClean="0"/>
          </a:p>
          <a:p>
            <a:pPr marL="0" indent="0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800" b="1" smtClean="0"/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800" b="1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b="1" smtClean="0">
              <a:latin typeface="Arial" charset="0"/>
              <a:cs typeface="Arial" charset="0"/>
            </a:endParaRPr>
          </a:p>
          <a:p>
            <a:pPr marL="0" indent="0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 smtClean="0">
                <a:latin typeface="Arial" charset="0"/>
              </a:rPr>
              <a:t>Articulação / Distribuição</a:t>
            </a:r>
          </a:p>
          <a:p>
            <a:pPr marL="0" indent="0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 smtClean="0">
                <a:latin typeface="Arial" charset="0"/>
              </a:rPr>
              <a:t>Ações:</a:t>
            </a: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b="1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 smtClean="0">
                <a:latin typeface="Arial" charset="0"/>
                <a:cs typeface="Arial" charset="0"/>
              </a:rPr>
              <a:t>19ª Reunião de Articulação de lideranças Jongueiras . </a:t>
            </a:r>
            <a:r>
              <a:rPr lang="pt-BR" sz="1800" smtClean="0">
                <a:latin typeface="Arial" charset="0"/>
                <a:cs typeface="Arial" charset="0"/>
              </a:rPr>
              <a:t>Dias 03, 04 e 05 de Maio de 2013 – Hotel Solar do Amanhecer -  Charitas – RJ;</a:t>
            </a: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800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 smtClean="0">
                <a:latin typeface="Arial" charset="0"/>
                <a:cs typeface="Arial" charset="0"/>
              </a:rPr>
              <a:t>5ª  Reunião de Articulação das Jovens Lideranças.</a:t>
            </a:r>
            <a:r>
              <a:rPr lang="pt-BR" sz="1800" smtClean="0">
                <a:latin typeface="Arial" charset="0"/>
                <a:cs typeface="Arial" charset="0"/>
              </a:rPr>
              <a:t> Dias 17, 18 E 19 de Maio de 2013 – Santa Izabel, Valença – RJ;</a:t>
            </a: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800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 smtClean="0">
                <a:latin typeface="Arial" charset="0"/>
                <a:cs typeface="Arial" charset="0"/>
              </a:rPr>
              <a:t>6ª  Reunião de Articulação das Jovens Lideranças.</a:t>
            </a:r>
            <a:r>
              <a:rPr lang="pt-BR" sz="1800" smtClean="0">
                <a:latin typeface="Arial" charset="0"/>
                <a:cs typeface="Arial" charset="0"/>
              </a:rPr>
              <a:t> Dias 16, 17 e 18 de Agosto de 2013 – Santo Antônio de Pádua – RJ;</a:t>
            </a: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800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 smtClean="0">
                <a:latin typeface="Arial" charset="0"/>
                <a:cs typeface="Arial" charset="0"/>
              </a:rPr>
              <a:t> - 1º Seminário Audiovisual e Identidade Negra.  </a:t>
            </a:r>
            <a:r>
              <a:rPr lang="pt-BR" sz="1800" smtClean="0">
                <a:latin typeface="Arial" charset="0"/>
                <a:cs typeface="Arial" charset="0"/>
              </a:rPr>
              <a:t>Dias 04, 05 e 06 de Outubro de 2013 – Santa Rita do Bracuí, Angra dos Reis – RJ;</a:t>
            </a: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800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- </a:t>
            </a:r>
            <a:r>
              <a:rPr lang="pt-BR" sz="1800" b="1" smtClean="0">
                <a:solidFill>
                  <a:schemeClr val="tx1"/>
                </a:solidFill>
                <a:latin typeface="Arial" charset="0"/>
                <a:cs typeface="Arial" charset="0"/>
              </a:rPr>
              <a:t>2º Seminário Audiovisual e Identidade Negra.</a:t>
            </a:r>
            <a:r>
              <a:rPr lang="pt-BR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  Dias 01, 02 e 03 de Novembro de 2013- São José dos Campos, SP;</a:t>
            </a: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000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- </a:t>
            </a:r>
            <a:r>
              <a:rPr lang="pt-BR" sz="1800" b="1" smtClean="0">
                <a:solidFill>
                  <a:schemeClr val="tx1"/>
                </a:solidFill>
                <a:latin typeface="Arial" charset="0"/>
                <a:cs typeface="Arial" charset="0"/>
              </a:rPr>
              <a:t>3º Seminário Audiovisual e Identidade Negra. </a:t>
            </a:r>
            <a:r>
              <a:rPr lang="pt-BR" sz="1800" smtClean="0">
                <a:solidFill>
                  <a:schemeClr val="tx1"/>
                </a:solidFill>
                <a:latin typeface="Arial" charset="0"/>
                <a:cs typeface="Arial" charset="0"/>
              </a:rPr>
              <a:t>Dias 13, 14 e 15 de Dezembro de 2013 – </a:t>
            </a:r>
            <a:r>
              <a:rPr lang="pt-BR" sz="1800" smtClean="0">
                <a:solidFill>
                  <a:schemeClr val="tx1"/>
                </a:solidFill>
              </a:rPr>
              <a:t>Niterói – RJ;</a:t>
            </a:r>
            <a:endParaRPr lang="pt-BR" sz="200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000" smtClean="0">
              <a:latin typeface="Arial" charset="0"/>
              <a:cs typeface="Arial" charset="0"/>
            </a:endParaRPr>
          </a:p>
          <a:p>
            <a:pPr marL="0" indent="0" algn="just">
              <a:lnSpc>
                <a:spcPct val="90000"/>
              </a:lnSpc>
              <a:buFontTx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smtClean="0">
              <a:latin typeface="Arial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smtClean="0">
              <a:latin typeface="Arial" charset="0"/>
            </a:endParaRPr>
          </a:p>
          <a:p>
            <a:pPr marL="0" indent="0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smtClean="0">
              <a:latin typeface="Arial" charset="0"/>
            </a:endParaRPr>
          </a:p>
          <a:p>
            <a:pPr marL="0" indent="0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smtClean="0"/>
          </a:p>
          <a:p>
            <a:pPr marL="0" indent="0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400" smtClean="0"/>
          </a:p>
        </p:txBody>
      </p:sp>
    </p:spTree>
  </p:cSld>
  <p:clrMapOvr>
    <a:masterClrMapping/>
  </p:clrMapOvr>
  <p:transition spd="slow" advTm="7168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356100" y="1484313"/>
            <a:ext cx="4608513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Roda de encerramentos das atividades</a:t>
            </a:r>
            <a:endParaRPr lang="pt-BR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5" descr="E:\APRESENTACAO NO IPHAN\SEXTA R.A\20130817_2218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620713"/>
            <a:ext cx="4040188" cy="303053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686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763963"/>
            <a:ext cx="4478338" cy="29781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E:\APRESENTACAO NO IPHAN\SEXTA R.A\20130817_2218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425" y="428625"/>
            <a:ext cx="4071938" cy="30543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857625"/>
            <a:ext cx="4156075" cy="276383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3375" y="641350"/>
            <a:ext cx="3338513" cy="50196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143000"/>
            <a:ext cx="8226425" cy="1433513"/>
          </a:xfrm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2ª SEMINÁRIO AUDIOVISUAL E IDENTIDADE NEGRA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00125" y="3571875"/>
            <a:ext cx="73580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Quilombo Santa Rita do Bracuí – RJ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04, 05 e 06 de Outubro de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:\APRESENTACAO NO IPHAN\20131004_182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284538"/>
            <a:ext cx="4032250" cy="302418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0962" name="Picture 3" descr="E:\APRESENTACAO NO IPHAN\20131004_1827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549275"/>
            <a:ext cx="4032250" cy="302418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84213" y="1484313"/>
            <a:ext cx="32146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Introdução a fotografia</a:t>
            </a:r>
            <a:endParaRPr lang="pt-BR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41813" y="908050"/>
            <a:ext cx="4802187" cy="1433513"/>
          </a:xfrm>
        </p:spPr>
        <p:txBody>
          <a:bodyPr/>
          <a:lstStyle/>
          <a:p>
            <a:pPr>
              <a:defRPr/>
            </a:pPr>
            <a:r>
              <a:rPr lang="pt-B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Introdução a técnica e os equipamentos</a:t>
            </a:r>
            <a:endParaRPr lang="pt-BR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 descr="E:\APRESENTACAO NO IPHAN\20131005_1622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765175"/>
            <a:ext cx="4032250" cy="302418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1987" name="Picture 3" descr="E:\APRESENTACAO NO IPHAN\20131005_1621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0" y="3068638"/>
            <a:ext cx="4216400" cy="316230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:\APRESENTACAO NO IPHAN\20131005_1724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2492375"/>
            <a:ext cx="4191000" cy="31432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14313" y="738188"/>
            <a:ext cx="40719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Incursão de filmagem  - entrevistas com mestres e mestras e diálogos entre mestres e jovens</a:t>
            </a:r>
            <a:endParaRPr lang="pt-BR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Picture 3" descr="E:\APRESENTACAO NO IPHAN\BRACUI\DSC_06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8625"/>
            <a:ext cx="4413250" cy="29622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3012" name="Picture 5" descr="E:\APRESENTACAO NO IPHAN\20131005_1724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633788"/>
            <a:ext cx="4071937" cy="30543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143000"/>
            <a:ext cx="8226425" cy="1433513"/>
          </a:xfrm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3ª SEMINÁRIO AUDIOVISUAL E IDENTIDADE NEGRA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00125" y="3571875"/>
            <a:ext cx="73580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SÃO JOSÉ DOS CAMPOS – SP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01, 02 E 03 DE NOVEMBRO DE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E:\APRESENTACAO NO IPHAN\20131102_1003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404813"/>
            <a:ext cx="4321175" cy="324008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319588" y="1125538"/>
            <a:ext cx="4824412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Roda de conversa e análise do material filmado na primeiro seminário </a:t>
            </a:r>
            <a:endParaRPr lang="pt-BR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9" name="Picture 3" descr="E:\APRESENTACAO NO IPHAN\20131102_1011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87688"/>
            <a:ext cx="4321175" cy="324008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825" y="1268413"/>
            <a:ext cx="4217988" cy="865187"/>
          </a:xfrm>
        </p:spPr>
        <p:txBody>
          <a:bodyPr/>
          <a:lstStyle/>
          <a:p>
            <a:pPr>
              <a:defRPr/>
            </a:pPr>
            <a:r>
              <a:rPr lang="pt-B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Revisão dos procedimentos técnicos e manuseio dos equipamentos</a:t>
            </a:r>
            <a:r>
              <a:rPr lang="pt-BR" sz="3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3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endParaRPr lang="pt-BR" sz="3200" dirty="0"/>
          </a:p>
        </p:txBody>
      </p:sp>
      <p:pic>
        <p:nvPicPr>
          <p:cNvPr id="46082" name="Picture 2" descr="E:\APRESENTACAO NO IPHAN\20131102_152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5" y="2997200"/>
            <a:ext cx="4202113" cy="31527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6083" name="Picture 3" descr="E:\APRESENTACAO NO IPHAN\20131102_1529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765175"/>
            <a:ext cx="4248150" cy="31861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9475" y="692150"/>
            <a:ext cx="2243138" cy="920750"/>
          </a:xfrm>
        </p:spPr>
        <p:txBody>
          <a:bodyPr/>
          <a:lstStyle/>
          <a:p>
            <a:pPr>
              <a:defRPr/>
            </a:pPr>
            <a:r>
              <a:rPr lang="pt-B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Roda de Jongo</a:t>
            </a:r>
            <a:endParaRPr lang="pt-BR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E:\APRESENTACAO NO IPHAN\20131102_2105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700213"/>
            <a:ext cx="4191000" cy="32861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7107" name="Picture 4" descr="E:\APRESENTACAO NO IPHAN\20131102_2111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708275"/>
            <a:ext cx="4319587" cy="32416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55625"/>
            <a:ext cx="8226425" cy="1433513"/>
          </a:xfrm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19º REUNIÃO DE ARTICULAÇÃO DAS LIDERANÇAS JONGUEIRAS.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00125" y="3571875"/>
            <a:ext cx="7358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HOTEL SOLAR DO AMANHECER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CHARITAS- Niterói/RJ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DIAS 03, 04 E 05 DE MAIO DE 2013 </a:t>
            </a:r>
            <a:endParaRPr lang="pt-BR" sz="32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058863"/>
            <a:ext cx="8226425" cy="1433512"/>
          </a:xfrm>
        </p:spPr>
        <p:txBody>
          <a:bodyPr/>
          <a:lstStyle/>
          <a:p>
            <a:r>
              <a:rPr lang="pt-BR" sz="3600" smtClean="0">
                <a:solidFill>
                  <a:srgbClr val="996633"/>
                </a:solidFill>
                <a:latin typeface="Arial" charset="0"/>
                <a:cs typeface="Arial" charset="0"/>
              </a:rPr>
              <a:t>4º SEMINÁRIO AUDIOVISUAL E IDENTIDADE NEGRA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00125" y="3576638"/>
            <a:ext cx="73580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NITERÓI / RJ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13, 14 E 15 DE DEZEMBRO DE 2013 </a:t>
            </a:r>
            <a:endParaRPr lang="pt-BR" sz="32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-1189038" y="479425"/>
            <a:ext cx="5689601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Avaliação das Ações do </a:t>
            </a:r>
          </a:p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PROEXT 2013</a:t>
            </a:r>
            <a:r>
              <a:rPr lang="pt-BR" sz="2000" u="sng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endParaRPr lang="pt-BR" sz="2000" u="sng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9154" name="Imagem 2" descr="20131215_1536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3752850"/>
            <a:ext cx="2736850" cy="205263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155" name="Imagem 4" descr="20131215_1536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581525"/>
            <a:ext cx="2592388" cy="194310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156" name="Imagem 5" descr="20131215_15371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715963"/>
            <a:ext cx="2752725" cy="206533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157" name="Imagem 6" descr="20131215_1538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763" y="1700213"/>
            <a:ext cx="2784475" cy="20891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158" name="Imagem 7" descr="20131215_15381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4365625"/>
            <a:ext cx="2754313" cy="206533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9159" name="Imagem 8" descr="20131215_15492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1304925"/>
            <a:ext cx="2736850" cy="205263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68313" y="901700"/>
            <a:ext cx="349091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Apresentação e Planejamento das Ações do PROEXT 2014</a:t>
            </a:r>
            <a:endParaRPr lang="pt-BR" sz="2000" u="sng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0178" name="Imagem 4" descr="20131215_1640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852738"/>
            <a:ext cx="3960812" cy="29702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0179" name="Imagem 5" descr="20131215_16403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681413"/>
            <a:ext cx="3889375" cy="291623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0180" name="Imagem 6" descr="20131215_16403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9913" y="260350"/>
            <a:ext cx="4224337" cy="31686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457200" y="-174625"/>
            <a:ext cx="8229600" cy="1011238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Pontão de Cultura do Jongo/Caxambu</a:t>
            </a:r>
            <a:endParaRPr lang="pt-BR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02" name="Retângulo 3"/>
          <p:cNvSpPr>
            <a:spLocks noChangeArrowheads="1"/>
          </p:cNvSpPr>
          <p:nvPr/>
        </p:nvSpPr>
        <p:spPr bwMode="auto">
          <a:xfrm>
            <a:off x="395288" y="982663"/>
            <a:ext cx="7777162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pt-BR">
              <a:solidFill>
                <a:schemeClr val="tx1"/>
              </a:solidFill>
            </a:endParaRPr>
          </a:p>
          <a:p>
            <a:pPr defTabSz="914400"/>
            <a:r>
              <a:rPr lang="pt-BR" sz="1600">
                <a:solidFill>
                  <a:schemeClr val="tx1"/>
                </a:solidFill>
                <a:latin typeface="Arial" charset="0"/>
              </a:rPr>
              <a:t>Coordenação Geral: Prof</a:t>
            </a:r>
            <a:r>
              <a:rPr lang="pt-BR" sz="1600" baseline="30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pt-BR" sz="1600">
                <a:solidFill>
                  <a:schemeClr val="tx1"/>
                </a:solidFill>
                <a:latin typeface="Arial" charset="0"/>
              </a:rPr>
              <a:t>. Dra Elaine Monteiro</a:t>
            </a:r>
          </a:p>
          <a:p>
            <a:pPr defTabSz="914400"/>
            <a:endParaRPr lang="pt-BR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Retângulo 6"/>
          <p:cNvSpPr>
            <a:spLocks noChangeArrowheads="1"/>
          </p:cNvSpPr>
          <p:nvPr/>
        </p:nvSpPr>
        <p:spPr bwMode="auto">
          <a:xfrm>
            <a:off x="250825" y="1844675"/>
            <a:ext cx="628173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t-BR">
                <a:solidFill>
                  <a:schemeClr val="tx1"/>
                </a:solidFill>
              </a:rPr>
              <a:t>Equipe Pontão</a:t>
            </a:r>
            <a:r>
              <a:rPr lang="pt-BR" b="0">
                <a:solidFill>
                  <a:schemeClr val="tx1"/>
                </a:solidFill>
              </a:rPr>
              <a:t>:</a:t>
            </a:r>
            <a:r>
              <a:rPr lang="pt-BR" sz="2000" b="0">
                <a:solidFill>
                  <a:schemeClr val="tx1"/>
                </a:solidFill>
              </a:rPr>
              <a:t> </a:t>
            </a:r>
            <a:r>
              <a:rPr lang="pt-BR" sz="1600">
                <a:solidFill>
                  <a:schemeClr val="tx1"/>
                </a:solidFill>
              </a:rPr>
              <a:t>Professores, pesquisadores e consultores.</a:t>
            </a:r>
            <a:endParaRPr lang="pt-BR">
              <a:solidFill>
                <a:schemeClr val="tx1"/>
              </a:solidFill>
            </a:endParaRPr>
          </a:p>
          <a:p>
            <a:pPr defTabSz="914400"/>
            <a:endParaRPr lang="pt-BR">
              <a:solidFill>
                <a:schemeClr val="tx1"/>
              </a:solidFill>
            </a:endParaRPr>
          </a:p>
        </p:txBody>
      </p:sp>
      <p:sp>
        <p:nvSpPr>
          <p:cNvPr id="51204" name="Retângulo 7"/>
          <p:cNvSpPr>
            <a:spLocks noChangeArrowheads="1"/>
          </p:cNvSpPr>
          <p:nvPr/>
        </p:nvSpPr>
        <p:spPr bwMode="auto">
          <a:xfrm>
            <a:off x="3754438" y="692150"/>
            <a:ext cx="1739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pt-BR" u="sng">
                <a:solidFill>
                  <a:schemeClr val="tx1"/>
                </a:solidFill>
              </a:rPr>
              <a:t>Ficha Técnica</a:t>
            </a:r>
          </a:p>
        </p:txBody>
      </p:sp>
      <p:sp>
        <p:nvSpPr>
          <p:cNvPr id="51205" name="Rectangle 9"/>
          <p:cNvSpPr>
            <a:spLocks noChangeArrowheads="1"/>
          </p:cNvSpPr>
          <p:nvPr/>
        </p:nvSpPr>
        <p:spPr bwMode="auto">
          <a:xfrm>
            <a:off x="395288" y="2466975"/>
            <a:ext cx="6983412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Luciana Adriano da Silva (Associação de Remanescentes do Quilombo Santa Rita do Bracuí)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Angélica de Souza Pinheiro </a:t>
            </a:r>
            <a:r>
              <a:rPr lang="en-GB" sz="1200">
                <a:solidFill>
                  <a:schemeClr val="tx1"/>
                </a:solidFill>
              </a:rPr>
              <a:t>(Associação de Remanescentes do Quilombo Santa Rita do Bracuí)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Maria de Fátima Silveira Santos (Centro de Referência de Estudo Afro do Sul Fluminense)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Délcio José Bernardo (Grupo de Consciência Negra Ylá Dudu)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Martha Abreu (LABHOI/UFF)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Paulo Carrano (Observatório Jovem/ UFF)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Hebe Mattos (LABHOI/UFF)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Tetê Mattos (IACS-UFF)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Iolanda de Oliveira (PENESB/UFF)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Márcia Maria de Jesus Pessanha (PENESB/UFF)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200">
                <a:solidFill>
                  <a:schemeClr val="tx1"/>
                </a:solidFill>
                <a:latin typeface="Arial" charset="0"/>
              </a:rPr>
              <a:t>Mônica Pereira do Sacramento </a:t>
            </a:r>
            <a:r>
              <a:rPr lang="en-GB" sz="1200">
                <a:solidFill>
                  <a:schemeClr val="tx1"/>
                </a:solidFill>
                <a:latin typeface="Arial" charset="0"/>
              </a:rPr>
              <a:t>(Pontão de Cultura do Jongo/Caxambu e PENESB/UFF)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12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1206" name="Imagem 3" descr="Pontão (Colorido e P&amp;B)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8675" y="4797425"/>
            <a:ext cx="178593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457200" y="71438"/>
            <a:ext cx="8229600" cy="700087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Pontão de Cultura do Jongo/Caxambu</a:t>
            </a:r>
            <a:endParaRPr lang="pt-BR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6" name="Retângulo 3"/>
          <p:cNvSpPr>
            <a:spLocks noChangeArrowheads="1"/>
          </p:cNvSpPr>
          <p:nvPr/>
        </p:nvSpPr>
        <p:spPr bwMode="auto">
          <a:xfrm>
            <a:off x="250825" y="2349500"/>
            <a:ext cx="86407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Anele Rodrigues - </a:t>
            </a:r>
            <a:r>
              <a:rPr lang="pt-BR" sz="1600" b="0">
                <a:solidFill>
                  <a:schemeClr val="tx1"/>
                </a:solidFill>
              </a:rPr>
              <a:t>( Bolsista ProExt 2012 – Curso de Produção Cultural/UFF)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Mohara Santos - </a:t>
            </a:r>
            <a:r>
              <a:rPr lang="pt-BR" sz="1600" b="0">
                <a:solidFill>
                  <a:schemeClr val="tx1"/>
                </a:solidFill>
              </a:rPr>
              <a:t>( Bolsista ProExt 2012 – Curso de Comunicação Social/UFF)</a:t>
            </a:r>
            <a:endParaRPr lang="pt-BR" sz="1600">
              <a:solidFill>
                <a:schemeClr val="tx1"/>
              </a:solidFill>
            </a:endParaRP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João Alípio de Oliveira Cunha - </a:t>
            </a:r>
            <a:r>
              <a:rPr lang="pt-BR" sz="1600" b="0">
                <a:solidFill>
                  <a:schemeClr val="tx1"/>
                </a:solidFill>
              </a:rPr>
              <a:t>(</a:t>
            </a:r>
            <a:r>
              <a:rPr lang="pt-BR" sz="1600" b="0">
                <a:solidFill>
                  <a:schemeClr val="tx1"/>
                </a:solidFill>
                <a:latin typeface="Arial" charset="0"/>
              </a:rPr>
              <a:t>Bolsista ProExt 2012 - Curso de H</a:t>
            </a:r>
            <a:r>
              <a:rPr lang="pt-BR" sz="1600" b="0">
                <a:solidFill>
                  <a:schemeClr val="tx1"/>
                </a:solidFill>
              </a:rPr>
              <a:t>istória/UFF)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Elena Batista Wesley</a:t>
            </a:r>
            <a:r>
              <a:rPr lang="pt-BR" sz="1600" b="0">
                <a:solidFill>
                  <a:schemeClr val="tx1"/>
                </a:solidFill>
              </a:rPr>
              <a:t> </a:t>
            </a:r>
            <a:r>
              <a:rPr lang="pt-BR" b="0">
                <a:solidFill>
                  <a:schemeClr val="tx1"/>
                </a:solidFill>
              </a:rPr>
              <a:t>– (</a:t>
            </a:r>
            <a:r>
              <a:rPr lang="pt-BR" sz="1600" b="0">
                <a:solidFill>
                  <a:schemeClr val="tx1"/>
                </a:solidFill>
                <a:latin typeface="Arial" charset="0"/>
              </a:rPr>
              <a:t>Bolsista ProExt 2012 – Curso de Comunicação Social – Jornalismo/ UFF)</a:t>
            </a:r>
            <a:r>
              <a:rPr lang="pt-BR" sz="1600">
                <a:latin typeface="Arial" charset="0"/>
              </a:rPr>
              <a:t> </a:t>
            </a:r>
            <a:endParaRPr lang="pt-BR" sz="1600" b="0">
              <a:solidFill>
                <a:schemeClr val="tx1"/>
              </a:solidFill>
              <a:latin typeface="Arial" charset="0"/>
            </a:endParaRPr>
          </a:p>
          <a:p>
            <a:pPr defTabSz="914400">
              <a:lnSpc>
                <a:spcPct val="150000"/>
              </a:lnSpc>
            </a:pPr>
            <a:endParaRPr lang="pt-BR" sz="1600" b="0">
              <a:solidFill>
                <a:schemeClr val="tx1"/>
              </a:solidFill>
            </a:endParaRPr>
          </a:p>
        </p:txBody>
      </p:sp>
      <p:sp>
        <p:nvSpPr>
          <p:cNvPr id="52227" name="CaixaDeTexto 4"/>
          <p:cNvSpPr txBox="1">
            <a:spLocks noChangeArrowheads="1"/>
          </p:cNvSpPr>
          <p:nvPr/>
        </p:nvSpPr>
        <p:spPr bwMode="auto">
          <a:xfrm>
            <a:off x="3132138" y="823913"/>
            <a:ext cx="2663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pt-BR" u="sng">
                <a:solidFill>
                  <a:schemeClr val="tx1"/>
                </a:solidFill>
              </a:rPr>
              <a:t>Ficha Técnica</a:t>
            </a:r>
          </a:p>
        </p:txBody>
      </p:sp>
      <p:sp>
        <p:nvSpPr>
          <p:cNvPr id="52228" name="CaixaDeTexto 5"/>
          <p:cNvSpPr txBox="1">
            <a:spLocks noChangeArrowheads="1"/>
          </p:cNvSpPr>
          <p:nvPr/>
        </p:nvSpPr>
        <p:spPr bwMode="auto">
          <a:xfrm>
            <a:off x="250825" y="1412875"/>
            <a:ext cx="7777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pt-BR">
                <a:solidFill>
                  <a:schemeClr val="tx1"/>
                </a:solidFill>
              </a:rPr>
              <a:t>Equipe Pontão: de Produção,Programação Visual e Divulgação</a:t>
            </a:r>
          </a:p>
          <a:p>
            <a:pPr algn="ctr" defTabSz="914400"/>
            <a:endParaRPr lang="pt-BR" sz="1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2229" name="Imagem 3" descr="Pontão (Colorido e P&amp;B)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8675" y="4797425"/>
            <a:ext cx="178593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Pontão de Cultura do Jongo/Caxambu</a:t>
            </a:r>
            <a:endParaRPr lang="pt-BR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468313" y="1773238"/>
            <a:ext cx="8226425" cy="4616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>
                <a:solidFill>
                  <a:srgbClr val="000000"/>
                </a:solidFill>
                <a:latin typeface="Arial" charset="0"/>
              </a:rPr>
              <a:t>Equipe Pontão: Secretaria </a:t>
            </a: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600">
                <a:solidFill>
                  <a:srgbClr val="000000"/>
                </a:solidFill>
                <a:latin typeface="Arial" charset="0"/>
              </a:rPr>
              <a:t>Loana Quintanilha (FEUFF)</a:t>
            </a: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600">
              <a:solidFill>
                <a:srgbClr val="000000"/>
              </a:solidFill>
              <a:latin typeface="Arial" charset="0"/>
            </a:endParaRP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>
                <a:solidFill>
                  <a:srgbClr val="000000"/>
                </a:solidFill>
                <a:latin typeface="Arial" charset="0"/>
              </a:rPr>
              <a:t>Equipe Pontão: Assessoria às Comunidades</a:t>
            </a:r>
          </a:p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chemeClr val="tx1"/>
                </a:solidFill>
                <a:latin typeface="Arial" charset="0"/>
              </a:rPr>
              <a:t>Luciana Adriano da Silva (Associação de Remanescentes do Quilombo Santa Rita do Bracuí)</a:t>
            </a:r>
            <a:endParaRPr lang="pt-BR" sz="1600">
              <a:solidFill>
                <a:srgbClr val="000000"/>
              </a:solidFill>
              <a:latin typeface="Arial" charset="0"/>
            </a:endParaRP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600">
                <a:solidFill>
                  <a:schemeClr val="tx1"/>
                </a:solidFill>
                <a:latin typeface="Arial" charset="0"/>
              </a:rPr>
              <a:t>Andrieve Martins Santos de Paula </a:t>
            </a:r>
            <a:r>
              <a:rPr lang="pt-BR" sz="1600">
                <a:solidFill>
                  <a:schemeClr val="tx1"/>
                </a:solidFill>
              </a:rPr>
              <a:t>- </a:t>
            </a:r>
            <a:r>
              <a:rPr lang="pt-BR" sz="1600" b="0">
                <a:solidFill>
                  <a:schemeClr val="tx1"/>
                </a:solidFill>
              </a:rPr>
              <a:t>(Bolsista ProExt – Curso de Serviço Social /UFF)</a:t>
            </a:r>
            <a:endParaRPr lang="pt-BR" sz="1600" b="0">
              <a:solidFill>
                <a:srgbClr val="000000"/>
              </a:solidFill>
              <a:latin typeface="Arial" charset="0"/>
            </a:endParaRP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600" b="0">
              <a:solidFill>
                <a:srgbClr val="000000"/>
              </a:solidFill>
              <a:latin typeface="Arial" charset="0"/>
            </a:endParaRP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>
                <a:solidFill>
                  <a:srgbClr val="000000"/>
                </a:solidFill>
                <a:latin typeface="Arial" charset="0"/>
              </a:rPr>
              <a:t>Equipe Pontão: Núcleo de Imagem</a:t>
            </a:r>
            <a:endParaRPr lang="pt-BR" b="0">
              <a:solidFill>
                <a:srgbClr val="000000"/>
              </a:solidFill>
              <a:latin typeface="Arial" charset="0"/>
            </a:endParaRP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600">
                <a:solidFill>
                  <a:srgbClr val="000000"/>
                </a:solidFill>
                <a:latin typeface="Arial" charset="0"/>
              </a:rPr>
              <a:t>Luciano Dayrell</a:t>
            </a:r>
          </a:p>
          <a:p>
            <a: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600">
                <a:solidFill>
                  <a:srgbClr val="000000"/>
                </a:solidFill>
                <a:latin typeface="Arial" charset="0"/>
              </a:rPr>
              <a:t>Taís Lobo - </a:t>
            </a:r>
            <a:r>
              <a:rPr lang="pt-BR" sz="1600" b="0">
                <a:solidFill>
                  <a:srgbClr val="000000"/>
                </a:solidFill>
                <a:latin typeface="Arial" charset="0"/>
              </a:rPr>
              <a:t>(Bolsista ProExt 2012 - Curso de Cinema/UFF)</a:t>
            </a:r>
          </a:p>
        </p:txBody>
      </p:sp>
      <p:pic>
        <p:nvPicPr>
          <p:cNvPr id="53251" name="Imagem 3" descr="Pontão (Colorido e P&amp;B)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8675" y="4797425"/>
            <a:ext cx="178593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457200" y="-233363"/>
            <a:ext cx="8229600" cy="1371601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Pontão de Cultura do Jongo/Caxambu</a:t>
            </a:r>
            <a:endParaRPr lang="pt-BR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74" name="Retângulo 3"/>
          <p:cNvSpPr>
            <a:spLocks noChangeArrowheads="1"/>
          </p:cNvSpPr>
          <p:nvPr/>
        </p:nvSpPr>
        <p:spPr bwMode="auto">
          <a:xfrm>
            <a:off x="641350" y="1387475"/>
            <a:ext cx="4002088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t-BR">
                <a:solidFill>
                  <a:schemeClr val="tx1"/>
                </a:solidFill>
              </a:rPr>
              <a:t>Comunidades  Jongueiras:</a:t>
            </a:r>
          </a:p>
          <a:p>
            <a:pPr defTabSz="914400">
              <a:lnSpc>
                <a:spcPct val="150000"/>
              </a:lnSpc>
            </a:pPr>
            <a:endParaRPr lang="pt-BR" sz="1600">
              <a:solidFill>
                <a:schemeClr val="tx1"/>
              </a:solidFill>
            </a:endParaRP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Angra dos Reis (RJ)</a:t>
            </a:r>
            <a:endParaRPr lang="pt-BR" sz="1600" b="0">
              <a:solidFill>
                <a:schemeClr val="tx1"/>
              </a:solidFill>
            </a:endParaRP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Barra do Piraí (RJ)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Carangola (MG)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Quilombo São José da Serra (RJ)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Quilombo Santa Rita do Bracuí (RJ)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Cachoeiro de Itapemirim (ES)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Miracema (RJ)</a:t>
            </a:r>
          </a:p>
          <a:p>
            <a:pPr algn="just" defTabSz="914400">
              <a:lnSpc>
                <a:spcPct val="150000"/>
              </a:lnSpc>
            </a:pPr>
            <a:endParaRPr lang="pt-BR" sz="1600">
              <a:solidFill>
                <a:schemeClr val="tx1"/>
              </a:solidFill>
            </a:endParaRPr>
          </a:p>
          <a:p>
            <a:pPr algn="just" defTabSz="914400">
              <a:lnSpc>
                <a:spcPct val="150000"/>
              </a:lnSpc>
            </a:pPr>
            <a:endParaRPr lang="pt-BR" sz="1600">
              <a:solidFill>
                <a:schemeClr val="tx1"/>
              </a:solidFill>
            </a:endParaRPr>
          </a:p>
          <a:p>
            <a:pPr algn="just" defTabSz="914400">
              <a:lnSpc>
                <a:spcPct val="150000"/>
              </a:lnSpc>
            </a:pPr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54275" name="Retângulo 4"/>
          <p:cNvSpPr>
            <a:spLocks noChangeArrowheads="1"/>
          </p:cNvSpPr>
          <p:nvPr/>
        </p:nvSpPr>
        <p:spPr bwMode="auto">
          <a:xfrm>
            <a:off x="3754438" y="846138"/>
            <a:ext cx="1739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pt-BR" u="sng">
                <a:solidFill>
                  <a:schemeClr val="tx1"/>
                </a:solidFill>
              </a:rPr>
              <a:t>Ficha Técnica</a:t>
            </a:r>
          </a:p>
        </p:txBody>
      </p:sp>
      <p:sp>
        <p:nvSpPr>
          <p:cNvPr id="54276" name="Retângulo 6"/>
          <p:cNvSpPr>
            <a:spLocks noChangeArrowheads="1"/>
          </p:cNvSpPr>
          <p:nvPr/>
        </p:nvSpPr>
        <p:spPr bwMode="auto">
          <a:xfrm>
            <a:off x="4572000" y="1773238"/>
            <a:ext cx="37973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Guaratinguetá (SP)</a:t>
            </a:r>
          </a:p>
          <a:p>
            <a:pPr algn="just"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São José dos Campos (SP)</a:t>
            </a:r>
          </a:p>
          <a:p>
            <a:pPr algn="just"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Serrinha (RJ)</a:t>
            </a:r>
          </a:p>
          <a:p>
            <a:pPr algn="just"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Piquete (SP)</a:t>
            </a:r>
          </a:p>
          <a:p>
            <a:pPr algn="just"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Santo Antônio de Pádua (RJ)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Porciúncula (RJ)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Vassouras (RJ)</a:t>
            </a:r>
          </a:p>
          <a:p>
            <a:pPr defTabSz="914400">
              <a:lnSpc>
                <a:spcPct val="150000"/>
              </a:lnSpc>
            </a:pPr>
            <a:r>
              <a:rPr lang="pt-BR" sz="1600">
                <a:solidFill>
                  <a:schemeClr val="tx1"/>
                </a:solidFill>
              </a:rPr>
              <a:t>Campinas (SP)</a:t>
            </a:r>
          </a:p>
          <a:p>
            <a:pPr algn="just" defTabSz="914400">
              <a:lnSpc>
                <a:spcPct val="150000"/>
              </a:lnSpc>
            </a:pPr>
            <a:endParaRPr lang="pt-BR" sz="1600">
              <a:solidFill>
                <a:schemeClr val="tx1"/>
              </a:solidFill>
            </a:endParaRPr>
          </a:p>
        </p:txBody>
      </p:sp>
      <p:pic>
        <p:nvPicPr>
          <p:cNvPr id="54277" name="Imagem 3" descr="Pontão (Colorido e P&amp;B)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8675" y="4797425"/>
            <a:ext cx="178593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58888" y="692150"/>
            <a:ext cx="4105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Informe das comunidades</a:t>
            </a:r>
            <a:endParaRPr lang="pt-BR" sz="2000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482" name="Picture 2" descr="E:\APRESENTACAO NO IPHAN\19ª RA\SEXTA-FEIRA - 03 DE MAIO\INFORME DAS COMUNIDADES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1412875"/>
            <a:ext cx="3357562" cy="22320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" name="Picture 3" descr="E:\APRESENTACAO NO IPHAN\19ª RA\SEXTA-FEIRA - 03 DE MAIO\INFORME DAS COMUNIDADES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708275"/>
            <a:ext cx="2881313" cy="19161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484" name="Picture 4" descr="E:\APRESENTACAO NO IPHAN\19ª RA\SEXTA-FEIRA - 03 DE MAIO\INFORME DAS COMUNIDAD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5800" y="333375"/>
            <a:ext cx="3198813" cy="21272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0485" name="CaixaDeTexto 5"/>
          <p:cNvSpPr txBox="1">
            <a:spLocks noChangeArrowheads="1"/>
          </p:cNvSpPr>
          <p:nvPr/>
        </p:nvSpPr>
        <p:spPr bwMode="auto">
          <a:xfrm>
            <a:off x="34925" y="77788"/>
            <a:ext cx="54737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u="sng">
                <a:solidFill>
                  <a:srgbClr val="996633"/>
                </a:solidFill>
                <a:latin typeface="Arial" charset="0"/>
              </a:rPr>
              <a:t>Sexta – feira, 03 de Maio_____</a:t>
            </a:r>
          </a:p>
          <a:p>
            <a:endParaRPr lang="pt-BR" sz="2400" u="sng"/>
          </a:p>
        </p:txBody>
      </p:sp>
      <p:pic>
        <p:nvPicPr>
          <p:cNvPr id="20486" name="Picture 5" descr="F:\FOTOS DOS EVENTOS E ATIVIDADES\19ª RA\SEXTA-FEIRA - 03 DE MAIO\INFORME DAS COMUNIDAD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8" y="4373563"/>
            <a:ext cx="3128962" cy="20796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0487" name="Picture 6" descr="F:\FOTOS DOS EVENTOS E ATIVIDADES\19ª RA\SEXTA-FEIRA - 03 DE MAIO\INFORME DAS COMUNIDADES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4797425"/>
            <a:ext cx="2768600" cy="18399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E:\APRESENTACAO NO IPHAN\19ª RA\SÁBADO- 04 DE MAIO\DEBATE SOBRE A SALVAGUARDA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8" y="1412875"/>
            <a:ext cx="3681412" cy="24479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2987675" y="692150"/>
            <a:ext cx="36004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Debate sobre a Salvaguarda</a:t>
            </a:r>
          </a:p>
          <a:p>
            <a:pPr>
              <a:defRPr/>
            </a:pP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tângulo 12"/>
          <p:cNvSpPr>
            <a:spLocks noChangeArrowheads="1"/>
          </p:cNvSpPr>
          <p:nvPr/>
        </p:nvSpPr>
        <p:spPr bwMode="auto">
          <a:xfrm>
            <a:off x="173038" y="158750"/>
            <a:ext cx="5119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2400" u="sng">
                <a:solidFill>
                  <a:srgbClr val="996633"/>
                </a:solidFill>
                <a:latin typeface="Arial" charset="0"/>
              </a:rPr>
              <a:t>SÁBADO, 04/05/2013___________</a:t>
            </a:r>
          </a:p>
        </p:txBody>
      </p:sp>
      <p:pic>
        <p:nvPicPr>
          <p:cNvPr id="21508" name="Picture 3" descr="F:\FOTOS DOS EVENTOS E ATIVIDADES\19ª RA\SÁBADO- 04 DE MAIO\DEBATE SOBRE A SALVAGUARDA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203325"/>
            <a:ext cx="4033837" cy="268128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1509" name="Picture 4" descr="F:\FOTOS DOS EVENTOS E ATIVIDADES\19ª RA\SÁBADO- 04 DE MAIO\DEBATE SOBRE A SALVAGUARDA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25" y="4076700"/>
            <a:ext cx="3776663" cy="25130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1510" name="Picture 5" descr="F:\FOTOS DOS EVENTOS E ATIVIDADES\19ª RA\SÁBADO- 04 DE MAIO\IMG_37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437063"/>
            <a:ext cx="3271837" cy="21764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850" y="201613"/>
            <a:ext cx="4824413" cy="706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Planejamento das Ações do Pontão de Cultura do jongo/Caxambu</a:t>
            </a:r>
          </a:p>
        </p:txBody>
      </p:sp>
      <p:pic>
        <p:nvPicPr>
          <p:cNvPr id="22530" name="Picture 7" descr="E:\APRESENTACAO NO IPHAN\19ª RA\SÁBADO- 04 DE MAIO\PLANEJ DAS ACOES DO PONTAO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7563" y="115888"/>
            <a:ext cx="2922587" cy="194468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2531" name="Picture 2" descr="F:\FOTOS DOS EVENTOS E ATIVIDADES\19ª RA\SÁBADO- 04 DE MAIO\PLANEJ DAS ACOES DO PONTA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76700"/>
            <a:ext cx="3344862" cy="22256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2532" name="Picture 5" descr="F:\FOTOS DOS EVENTOS E ATIVIDADES\19ª RA\SÁBADO- 04 DE MAIO\PLANEJ DAS ACOES DO PONTAO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7025" y="4437063"/>
            <a:ext cx="3748088" cy="208121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2533" name="Picture 6" descr="F:\FOTOS DOS EVENTOS E ATIVIDADES\19ª RA\SÁBADO- 04 DE MAIO\PLANEJ DAS ACOES DO PONTAO 2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412875"/>
            <a:ext cx="2879725" cy="191611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2534" name="Picture 7" descr="F:\FOTOS DOS EVENTOS E ATIVIDADES\19ª RA\SÁBADO- 04 DE MAIO\PLANEJ DAS ACOES DO PONTAO 2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2492375"/>
            <a:ext cx="2449512" cy="162877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2535" name="Picture 8" descr="C:\Users\Arlindo\Desktop\PLANEJ DAS ACOES DO PONTAO (3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52813" y="1341438"/>
            <a:ext cx="2271712" cy="2519362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-371475"/>
            <a:ext cx="5040313" cy="1423988"/>
          </a:xfrm>
        </p:spPr>
        <p:txBody>
          <a:bodyPr/>
          <a:lstStyle/>
          <a:p>
            <a:pPr>
              <a:defRPr/>
            </a:pPr>
            <a:r>
              <a:rPr lang="pt-BR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Roda de encerramento das Atividades</a:t>
            </a:r>
          </a:p>
        </p:txBody>
      </p:sp>
      <p:pic>
        <p:nvPicPr>
          <p:cNvPr id="23554" name="Picture 2" descr="E:\APRESENTACAO NO IPHAN\19ª RA\SÁBADO- 04 DE MAIO\RODA 4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692150"/>
            <a:ext cx="3463925" cy="23050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3555" name="Picture 3" descr="E:\APRESENTACAO NO IPHAN\19ª RA\SÁBADO- 04 DE MAIO\RODA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300" y="4797425"/>
            <a:ext cx="2809875" cy="186848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3556" name="Picture 2" descr="F:\FOTOS DOS EVENTOS E ATIVIDADES\19ª RA\SÁBADO- 04 DE MAIO\RO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2781300"/>
            <a:ext cx="2814638" cy="187166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3557" name="Picture 3" descr="F:\FOTOS DOS EVENTOS E ATIVIDADES\19ª RA\SÁBADO- 04 DE MAIO\RODA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620713"/>
            <a:ext cx="2911475" cy="1936750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3558" name="Picture 4" descr="F:\FOTOS DOS EVENTOS E ATIVIDADES\19ª RA\SÁBADO- 04 DE MAIO\RODA 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083050"/>
            <a:ext cx="3889375" cy="258603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143000"/>
            <a:ext cx="8226425" cy="1433513"/>
          </a:xfrm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rgbClr val="9D65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5º REUNIÃO DE ARTICULAÇÃO DAS JOVENS LIDERANÇAS JONGUEIRAS. 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00125" y="3571875"/>
            <a:ext cx="73580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Santa Izabel, Valença – RJ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17, 18 e 19 de Maio de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9"/>
          <p:cNvSpPr txBox="1">
            <a:spLocks noChangeArrowheads="1"/>
          </p:cNvSpPr>
          <p:nvPr/>
        </p:nvSpPr>
        <p:spPr bwMode="auto">
          <a:xfrm>
            <a:off x="4360863" y="765175"/>
            <a:ext cx="4748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Informes das Comunidades</a:t>
            </a:r>
            <a:endParaRPr lang="pt-BR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5602" name="Picture 3" descr="E:\APRESENTACAO NO IPHAN\5ª Encontro de Jovens Jongueiros do Sudeste\SEXTA - 17 DE MAIO\Informes das Comunidad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4988" y="1341438"/>
            <a:ext cx="4548187" cy="302418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" name="CaixaDeTexto 4"/>
          <p:cNvSpPr txBox="1">
            <a:spLocks noChangeArrowheads="1"/>
          </p:cNvSpPr>
          <p:nvPr/>
        </p:nvSpPr>
        <p:spPr bwMode="auto">
          <a:xfrm>
            <a:off x="179388" y="77788"/>
            <a:ext cx="68405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u="sng">
                <a:solidFill>
                  <a:srgbClr val="996633"/>
                </a:solidFill>
                <a:latin typeface="Arial" charset="0"/>
              </a:rPr>
              <a:t>SEXTA-FEIRA, 17 de Maio______</a:t>
            </a:r>
          </a:p>
          <a:p>
            <a:endParaRPr lang="pt-BR" sz="2400">
              <a:solidFill>
                <a:srgbClr val="996633"/>
              </a:solidFill>
            </a:endParaRPr>
          </a:p>
        </p:txBody>
      </p:sp>
      <p:pic>
        <p:nvPicPr>
          <p:cNvPr id="25604" name="Picture 2" descr="F:\FOTOS DOS EVENTOS E ATIVIDADES\5ª Encontro de Jovens Jongueiros do Sudeste\SEXTA - 17 DE MAIO\Informes das Comunidade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652963"/>
            <a:ext cx="2924175" cy="1944687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5605" name="Picture 3" descr="F:\FOTOS DOS EVENTOS E ATIVIDADES\5ª Encontro de Jovens Jongueiros do Sudeste\SEXTA - 17 DE MAIO\Informes das Comunidades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24400"/>
            <a:ext cx="2922588" cy="1944688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5606" name="Picture 4" descr="F:\FOTOS DOS EVENTOS E ATIVIDADES\5ª Encontro de Jovens Jongueiros do Sudeste\SEXTA - 17 DE MAIO\Informes das Comunidades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612775"/>
            <a:ext cx="3024187" cy="2011363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5607" name="Picture 5" descr="F:\FOTOS DOS EVENTOS E ATIVIDADES\5ª Encontro de Jovens Jongueiros do Sudeste\SEXTA - 17 DE MAIO\Informes das Comunidades (7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2784475"/>
            <a:ext cx="2592387" cy="1724025"/>
          </a:xfrm>
          <a:prstGeom prst="rect">
            <a:avLst/>
          </a:prstGeom>
          <a:noFill/>
          <a:ln w="3492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26876</TotalTime>
  <Words>688</Words>
  <Application>Microsoft Office PowerPoint</Application>
  <PresentationFormat>On-screen Show (4:3)</PresentationFormat>
  <Paragraphs>130</Paragraphs>
  <Slides>36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Modelo de design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2" baseType="lpstr">
      <vt:lpstr>Tahoma</vt:lpstr>
      <vt:lpstr>Arial</vt:lpstr>
      <vt:lpstr>Times New Roman</vt:lpstr>
      <vt:lpstr>Lucida Sans Unicode</vt:lpstr>
      <vt:lpstr>Calibri</vt:lpstr>
      <vt:lpstr>Design padrão</vt:lpstr>
      <vt:lpstr>Slide 1</vt:lpstr>
      <vt:lpstr>Slide 2</vt:lpstr>
      <vt:lpstr>19º REUNIÃO DE ARTICULAÇÃO DAS LIDERANÇAS JONGUEIRAS.</vt:lpstr>
      <vt:lpstr>Slide 4</vt:lpstr>
      <vt:lpstr>Slide 5</vt:lpstr>
      <vt:lpstr>Slide 6</vt:lpstr>
      <vt:lpstr>Roda de encerramento das Atividades</vt:lpstr>
      <vt:lpstr>5º REUNIÃO DE ARTICULAÇÃO DAS JOVENS LIDERANÇAS JONGUEIRAS. </vt:lpstr>
      <vt:lpstr>Slide 9</vt:lpstr>
      <vt:lpstr>Slide 10</vt:lpstr>
      <vt:lpstr>Slide 11</vt:lpstr>
      <vt:lpstr>Slide 12</vt:lpstr>
      <vt:lpstr>Apresentação do cronograma de atividades da PROEXT/ 2013</vt:lpstr>
      <vt:lpstr>Slide 14</vt:lpstr>
      <vt:lpstr>1º SEMINÁRIO AUDIOVISUAL E IDENTIDADE NEGRA</vt:lpstr>
      <vt:lpstr>Slide 16</vt:lpstr>
      <vt:lpstr>Slide 17</vt:lpstr>
      <vt:lpstr>Slide 18</vt:lpstr>
      <vt:lpstr>Slide 19</vt:lpstr>
      <vt:lpstr>Slide 20</vt:lpstr>
      <vt:lpstr>Slide 21</vt:lpstr>
      <vt:lpstr>2ª SEMINÁRIO AUDIOVISUAL E IDENTIDADE NEGRA</vt:lpstr>
      <vt:lpstr>Slide 23</vt:lpstr>
      <vt:lpstr>Introdução a técnica e os equipamentos</vt:lpstr>
      <vt:lpstr>Slide 25</vt:lpstr>
      <vt:lpstr>3ª SEMINÁRIO AUDIOVISUAL E IDENTIDADE NEGRA</vt:lpstr>
      <vt:lpstr>Slide 27</vt:lpstr>
      <vt:lpstr>Revisão dos procedimentos técnicos e manuseio dos equipamentos </vt:lpstr>
      <vt:lpstr>Roda de Jongo</vt:lpstr>
      <vt:lpstr>4º SEMINÁRIO AUDIOVISUAL E IDENTIDADE NEGRA</vt:lpstr>
      <vt:lpstr>Slide 31</vt:lpstr>
      <vt:lpstr>Slide 32</vt:lpstr>
      <vt:lpstr>Pontão de Cultura do Jongo/Caxambu</vt:lpstr>
      <vt:lpstr>Pontão de Cultura do Jongo/Caxambu</vt:lpstr>
      <vt:lpstr>Pontão de Cultura do Jongo/Caxambu</vt:lpstr>
      <vt:lpstr>Pontão de Cultura do Jongo/Caxambu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Seminário de Lançamento da Coletânea “Jongo na Escola”</dc:title>
  <dc:creator>Pontão de Cultura</dc:creator>
  <cp:lastModifiedBy>Pontão </cp:lastModifiedBy>
  <cp:revision>610</cp:revision>
  <cp:lastPrinted>1601-01-01T00:00:00Z</cp:lastPrinted>
  <dcterms:created xsi:type="dcterms:W3CDTF">2010-02-22T18:24:50Z</dcterms:created>
  <dcterms:modified xsi:type="dcterms:W3CDTF">2014-07-15T21:30:51Z</dcterms:modified>
</cp:coreProperties>
</file>